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4" r:id="rId2"/>
    <p:sldMasterId id="2147483707" r:id="rId3"/>
    <p:sldMasterId id="2147483695" r:id="rId4"/>
    <p:sldMasterId id="2147483676" r:id="rId5"/>
  </p:sldMasterIdLst>
  <p:sldIdLst>
    <p:sldId id="292" r:id="rId6"/>
    <p:sldId id="297" r:id="rId7"/>
    <p:sldId id="298" r:id="rId8"/>
    <p:sldId id="272" r:id="rId9"/>
    <p:sldId id="282" r:id="rId10"/>
    <p:sldId id="283" r:id="rId11"/>
    <p:sldId id="288" r:id="rId12"/>
    <p:sldId id="290" r:id="rId13"/>
    <p:sldId id="285" r:id="rId14"/>
    <p:sldId id="268" r:id="rId15"/>
    <p:sldId id="284" r:id="rId16"/>
    <p:sldId id="287" r:id="rId17"/>
    <p:sldId id="293" r:id="rId18"/>
    <p:sldId id="289" r:id="rId19"/>
    <p:sldId id="295" r:id="rId20"/>
    <p:sldId id="291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7254" autoAdjust="0"/>
  </p:normalViewPr>
  <p:slideViewPr>
    <p:cSldViewPr snapToGrid="0">
      <p:cViewPr varScale="1">
        <p:scale>
          <a:sx n="88" d="100"/>
          <a:sy n="88" d="100"/>
        </p:scale>
        <p:origin x="102" y="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373233" cy="82159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Zahrada dříve a nyní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-22091" y="-34223"/>
            <a:ext cx="6328611" cy="69042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288758" y="295735"/>
            <a:ext cx="4969041" cy="143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6D7D79B8-4C20-4D0E-9669-3EF57D3C1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20" y="-1127915"/>
            <a:ext cx="5885480" cy="79979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5FD61EB-8AB4-48AD-AC3A-34C1571864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2" y="1986423"/>
            <a:ext cx="5870347" cy="3395813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849" y="6284752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0" y="0"/>
            <a:ext cx="732096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288758" y="295735"/>
            <a:ext cx="4969041" cy="143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808E10AD-38B8-40B4-8374-552260E6C55D}"/>
              </a:ext>
            </a:extLst>
          </p:cNvPr>
          <p:cNvSpPr txBox="1">
            <a:spLocks/>
          </p:cNvSpPr>
          <p:nvPr userDrawn="1"/>
        </p:nvSpPr>
        <p:spPr>
          <a:xfrm>
            <a:off x="287694" y="744728"/>
            <a:ext cx="4969041" cy="10026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68" y="629673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89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95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42F28B-FEA3-410D-BBCD-411198D35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47654EE-5958-4E16-AEE1-B7719B8C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D6B85EF-56CE-4791-9466-D201520C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12E16F7-74BA-4856-A161-0DF4294C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582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Které stavby byly kolem rybníka už v 19.století?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  <a:br>
              <a:rPr lang="cs-CZ" dirty="0"/>
            </a:br>
            <a:r>
              <a:rPr lang="cs-CZ" dirty="0"/>
              <a:t>Co kam patří?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373233" cy="82159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7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Staré domy se přestavují na nové.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938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142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53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86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" r="3607" b="18256"/>
          <a:stretch/>
        </p:blipFill>
        <p:spPr>
          <a:xfrm>
            <a:off x="-6350" y="1"/>
            <a:ext cx="12373233" cy="68648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68" y="5576297"/>
            <a:ext cx="2716374" cy="18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0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267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61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5001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464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532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113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147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AE5C54-57A2-48DC-A37D-6FD990584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72514F-AA12-4494-B123-4729F8880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8C1685-7A8B-4C2D-8BAE-B79B8F4C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88B37A-EE66-4542-A7B5-03EE9DD0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366549-9AC9-4B8A-ABEF-E7DBB9A6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761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B45D5-3152-4DFE-978A-EFFE53FB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17EECB-AA7B-4679-B527-DE0ED2C25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67758D-0D06-4945-94B2-C356A2BD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0B6A2C-045F-4D55-A5CB-760C94B39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749AD4-E2A5-4481-85F3-1AAA20D0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537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528B7-CD25-484F-B269-FCE2A346C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D18C1D-3E52-4283-BE00-30BA7C2FF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E6FB30-D3ED-4DCB-9017-391BD98D1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E8B786-3F07-4E59-BD4D-155C82F17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662C50-AC8E-4753-8F0F-7AF6D500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626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t="15267" r="-1358"/>
          <a:stretch/>
        </p:blipFill>
        <p:spPr>
          <a:xfrm>
            <a:off x="-6350" y="0"/>
            <a:ext cx="12373233" cy="68648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75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2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B0928-3A0A-43E9-8666-C9BEA183A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5850AF-CD7A-486B-903B-5E5D0F8AC4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C560AB-A91A-45EF-9035-75263B2B3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EC3720-4A81-4703-A388-AEA359A45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E06BE3-FAB6-4A28-9715-68C9B8EC0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3C109CE-BBE0-4A2F-9231-25F1874E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912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47E3CC-B3DD-4019-807E-7AB558A1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97C2EE-376C-480A-B4DA-0F264C764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52CA09-E72B-416C-B466-33CEBD930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F7BAD86-E9AF-41FE-B603-29C9C95210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F35C7D0-20DD-4C56-BB1E-03F68DD9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6A3861C-CB5C-4BFD-995E-E857C368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676385D-F32C-4412-BF42-2041A15A5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B4BAAA-79BE-4D07-9BF7-18A17C64B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1337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4F89B-889E-426A-8F02-2F6413FF7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9D04EAB-CFA0-47D7-B02F-DCD17CE7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543EB4-6DF9-4A73-8381-AE8A993F2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CDA7BF-6C75-44A6-9D74-05512FD7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5903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D7F83AA-E96C-4D15-81BA-FE21F202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20D229-F02E-4CE0-94B1-E02FAA2F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2B688C-AD89-4A81-8308-43CE4C6CF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6976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6AC9A-5031-4747-BAAA-1AFCEC5B2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055B2D-62BE-4123-8F3D-3C02162E3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CCFE4BE-B9ED-4111-9611-7195378B56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26761D-402B-4C0D-B983-94C3826ED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1676C9-C86B-48FF-87A9-563AD450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35733B-FDCA-4BBF-9924-A3355B13C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733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F5C82-1E89-4E4A-B543-E81D87AEA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F84BE29-F4BF-44EA-A42C-062BC1598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ACD1AC-8D03-473D-9DD2-5B6FC8362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6A71D9-BBA4-4FF5-BB4F-075442B1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C1C624-2992-4EEE-8E87-0760D527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6C69A09-2CDC-4D7F-A535-683D2C2D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394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FA6633-2BA7-4533-8291-916FD0E3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638B1C-3452-4607-A24D-D2820596B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941673-F9BB-429D-9674-7A419A1E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3CA335-D51A-40B1-8724-58896C43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732D06-922B-484B-A526-5AACDD636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080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3F17B0B-53E3-4978-9715-6E8F31EA9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A5081D-AFEE-4894-AD83-464034B5C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3AF367-9A9B-4821-91FA-AC19BDA2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0C3FD0-7DD6-4D62-B647-538D82DB2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7013CD-5941-4869-92F5-17EC3017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6800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6014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155BD-2F2D-404D-AFA3-B5793FEB6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29322C1-7C2D-4D29-87FC-A544FEBD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6F3CFA-355D-44B1-89B0-07E3AC11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8E5BF2-194B-4368-9FCC-4CED501A3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07AAF36-3BC7-4056-A272-3F29B13B1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4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>
              <a:effectLst/>
              <a:latin typeface="Calibri"/>
              <a:ea typeface="Calibri"/>
              <a:cs typeface="Calibri"/>
            </a:endParaRPr>
          </a:p>
          <a:p>
            <a:br>
              <a:rPr lang="cs-CZ" sz="1200" dirty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8" cy="8391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065"/>
            <a:ext cx="6822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FADA98-35DB-4087-99F0-3FC748120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3D1558-7594-41D5-B76C-FB1EF1928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211C13-710F-4803-822E-9C9944DF7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34DF18-8269-43DF-ACB4-DBD35822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AC1FF1-468B-455E-B1F9-D856FC81C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544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26AFBE-93F1-4A9F-9EFF-DB3C9329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5646C18-4599-4C95-9A39-3118F1443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452470-2376-4A6A-9ED1-04BD8D52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5FB438-28A4-4102-A5D1-59397D992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F73E41-419C-42A5-AAEC-DBEE3996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894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F59FF-A7B3-4CC1-84AF-EF3DC52AD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898839-B27D-4537-B126-BB17764E63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E4CC74-6E20-4DD0-B468-1572A2934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5B2ADA-3C2A-45CF-B01B-495FCCB2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4429895-0A69-4784-8DFE-550329FE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2FD4CD-48C1-45AF-88CB-2034B8917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409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A6EDCA-3292-46E6-8AA2-10E12040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9085DB9-AB5C-4D94-B1FA-62C7E832E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9E3B61-95DB-46CE-88F6-1A57580CE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1B9B118-5D70-4BFC-88E2-06A2D0E37B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F1F20C-6BE0-4C60-ABFD-757A6382D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4A1276A-93CB-47CE-83FB-FEE1A1FC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3F8605E-3607-40A8-B573-73E464CD1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52551FC-8529-45A1-A659-D36CA3EC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2093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BD7132-2575-4F37-9EA5-CC029A86B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40758EF-0403-479D-9AE5-F4D46250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F53F82-42E0-4A4D-A566-880A5BC71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CAEE1C-E885-440B-9B46-0F16F132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2193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36E949-1F47-4D6D-9945-2DF66E54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2D5C191-1CF5-4076-9390-68301F48F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76E295-C5A4-42C3-BD15-7EEEC362A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952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D5C03F-FCA6-43E3-9A3E-EE0D5ADA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2A1C4-182D-447F-A3DF-1CBBCC172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BA8106-08B8-4F0A-B035-D639B2CD0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19F9C0-C48F-40E4-BD8D-E58C7880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F58C85E-8647-4157-ADD3-9DDCA5E85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739CB1-F4CB-4B42-83FB-8BA5EAD1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5889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F3124D-E0EF-4445-81ED-AC04E74E0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2B4CF62-4817-419A-8E01-F142A412D1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19D4F2E-2876-4F8F-935E-328B452A4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28328BE-7266-4EC5-9677-D090EBB5E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0ACD0A-0182-49B4-9074-A0309070C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9B9042-57B1-4642-87B3-90F35566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6904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7E5BAD-C8FF-4D97-AA24-1FE03C0A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7B66C24-334F-4B5B-B97C-B810199DEF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55B75F-7CB9-4110-9A55-92F425CE4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73C4DB-9006-431E-9F67-916BD5F96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32CD3C-DAAD-471F-BD63-D62B2AFB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295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C8ACFE1-8687-4F74-B94B-2CA23938C9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2F6DA8B-59A2-49DD-B333-412930C90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64381C-E0C3-46FC-9DFD-C1D7069E7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8415DD-8CEA-466E-AFB1-6B172A3D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CB2457-37B5-4C7E-A302-43DA300A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1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1" y="-38378"/>
            <a:ext cx="6626852" cy="68963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567456" y="744728"/>
            <a:ext cx="4969041" cy="10026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Odkud bereme úrodnou půdu?</a:t>
            </a:r>
          </a:p>
          <a:p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457" y="1864733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600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 dirty="0"/>
          </a:p>
          <a:p>
            <a:pPr lvl="1"/>
            <a:r>
              <a:rPr lang="cs-CZ" dirty="0"/>
              <a:t>Co patří na kompost?</a:t>
            </a:r>
          </a:p>
          <a:p>
            <a:r>
              <a:rPr lang="cs-CZ" dirty="0"/>
              <a:t>Zbytky z kuchyně</a:t>
            </a:r>
          </a:p>
          <a:p>
            <a:r>
              <a:rPr lang="cs-CZ" dirty="0"/>
              <a:t>Plevel ze záhonů</a:t>
            </a:r>
          </a:p>
          <a:p>
            <a:r>
              <a:rPr lang="cs-CZ" dirty="0"/>
              <a:t>Posečená tráva</a:t>
            </a:r>
          </a:p>
          <a:p>
            <a:r>
              <a:rPr lang="cs-CZ" dirty="0"/>
              <a:t>Hnůj a trus od zvířat</a:t>
            </a:r>
          </a:p>
          <a:p>
            <a:r>
              <a:rPr lang="cs-CZ" dirty="0"/>
              <a:t>Shrabané listí</a:t>
            </a:r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6D7D79B8-4C20-4D0E-9669-3EF57D3C1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981" y="-571106"/>
            <a:ext cx="5565148" cy="7747461"/>
          </a:xfrm>
          <a:prstGeom prst="rect">
            <a:avLst/>
          </a:prstGeom>
        </p:spPr>
      </p:pic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A7BD2035-BA98-4D49-8F53-56CD0D1DE7DA}"/>
              </a:ext>
            </a:extLst>
          </p:cNvPr>
          <p:cNvSpPr/>
          <p:nvPr userDrawn="1"/>
        </p:nvSpPr>
        <p:spPr>
          <a:xfrm>
            <a:off x="6249242" y="5895607"/>
            <a:ext cx="978408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Spojnice: zakřivená 17">
            <a:extLst>
              <a:ext uri="{FF2B5EF4-FFF2-40B4-BE49-F238E27FC236}">
                <a16:creationId xmlns:a16="http://schemas.microsoft.com/office/drawing/2014/main" id="{7BCB46B9-B9E4-4F73-8E41-AC40A5EA403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6497320" y="1823215"/>
            <a:ext cx="5950114" cy="2435034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F30F5510-4B76-4656-BAE7-239373256CA0}"/>
              </a:ext>
            </a:extLst>
          </p:cNvPr>
          <p:cNvCxnSpPr/>
          <p:nvPr userDrawn="1"/>
        </p:nvCxnSpPr>
        <p:spPr>
          <a:xfrm>
            <a:off x="7982055" y="5208544"/>
            <a:ext cx="65675" cy="6575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B2C84FAE-B39F-408E-98A7-A701B0D7DEC1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9977" y="5537325"/>
            <a:ext cx="2848449" cy="7442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26A5C345-C522-41EB-B3BD-C2A445557AA1}"/>
              </a:ext>
            </a:extLst>
          </p:cNvPr>
          <p:cNvCxnSpPr>
            <a:cxnSpLocks/>
          </p:cNvCxnSpPr>
          <p:nvPr userDrawn="1"/>
        </p:nvCxnSpPr>
        <p:spPr>
          <a:xfrm flipH="1">
            <a:off x="8669977" y="4122422"/>
            <a:ext cx="2191681" cy="18933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E861B750-B7C7-4A35-B386-7A69A5D752D4}"/>
              </a:ext>
            </a:extLst>
          </p:cNvPr>
          <p:cNvCxnSpPr>
            <a:cxnSpLocks/>
          </p:cNvCxnSpPr>
          <p:nvPr userDrawn="1"/>
        </p:nvCxnSpPr>
        <p:spPr>
          <a:xfrm flipH="1">
            <a:off x="8443886" y="5139379"/>
            <a:ext cx="292674" cy="7562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Nadpis 1">
            <a:extLst>
              <a:ext uri="{FF2B5EF4-FFF2-40B4-BE49-F238E27FC236}">
                <a16:creationId xmlns:a16="http://schemas.microsoft.com/office/drawing/2014/main" id="{5E1BF21F-DF81-45A5-A88C-49A7B9B042F8}"/>
              </a:ext>
            </a:extLst>
          </p:cNvPr>
          <p:cNvSpPr txBox="1">
            <a:spLocks/>
          </p:cNvSpPr>
          <p:nvPr userDrawn="1"/>
        </p:nvSpPr>
        <p:spPr>
          <a:xfrm>
            <a:off x="567455" y="1614662"/>
            <a:ext cx="4969041" cy="1232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KOMPOST</a:t>
            </a:r>
          </a:p>
          <a:p>
            <a:endParaRPr lang="cs-CZ" dirty="0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5B3DB93A-5CB4-4FBE-91EF-9950FBC95386}"/>
              </a:ext>
            </a:extLst>
          </p:cNvPr>
          <p:cNvSpPr/>
          <p:nvPr userDrawn="1"/>
        </p:nvSpPr>
        <p:spPr>
          <a:xfrm rot="15349928">
            <a:off x="7025121" y="5239165"/>
            <a:ext cx="978408" cy="48463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E4872AA6-65B1-4EC9-AD93-5DE7EE4D0FFD}"/>
              </a:ext>
            </a:extLst>
          </p:cNvPr>
          <p:cNvSpPr txBox="1">
            <a:spLocks/>
          </p:cNvSpPr>
          <p:nvPr userDrawn="1"/>
        </p:nvSpPr>
        <p:spPr>
          <a:xfrm>
            <a:off x="567456" y="5396574"/>
            <a:ext cx="4969041" cy="12326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dirty="0"/>
              <a:t>Kam</a:t>
            </a:r>
            <a:r>
              <a:rPr lang="cs-CZ" sz="3600" baseline="0" dirty="0"/>
              <a:t> ho dáváme</a:t>
            </a:r>
            <a:endParaRPr lang="cs-CZ" sz="3600" dirty="0"/>
          </a:p>
          <a:p>
            <a:endParaRPr lang="cs-CZ" dirty="0"/>
          </a:p>
        </p:txBody>
      </p:sp>
      <p:pic>
        <p:nvPicPr>
          <p:cNvPr id="20" name="Obráze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382" y="6281612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38" grpId="0"/>
      <p:bldP spid="17" grpId="0" animBg="1"/>
      <p:bldP spid="19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13CC7F-340F-4F8F-BE97-A68317CA5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E02E9D8-A101-4821-82B1-EB3CA2F2A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1DCC20A-A68B-4DF8-8A3D-76BD0DDC3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17E12D-A9EF-459E-AA07-150FDAE9F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2368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444" y="0"/>
            <a:ext cx="8778628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0" y="0"/>
            <a:ext cx="485522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288758" y="295735"/>
            <a:ext cx="4969041" cy="143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Školní</a:t>
            </a:r>
            <a:r>
              <a:rPr lang="cs-CZ" baseline="0" dirty="0"/>
              <a:t> zahrada</a:t>
            </a:r>
            <a:endParaRPr lang="cs-CZ" dirty="0"/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Záhony</a:t>
            </a:r>
          </a:p>
          <a:p>
            <a:r>
              <a:rPr lang="cs-CZ" dirty="0"/>
              <a:t>Stromy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13" y="6301906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4D1A1B-941D-41AF-82BC-2C5CD08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D38FE50-FFD5-49F8-91C2-9294BFA0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DA9F15-663A-416C-B7D8-C7E6507E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C1C191-EE6B-4570-B52F-95D7BCC89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12D3891-405A-4F2F-8669-D8019B44995B}"/>
              </a:ext>
            </a:extLst>
          </p:cNvPr>
          <p:cNvSpPr/>
          <p:nvPr userDrawn="1"/>
        </p:nvSpPr>
        <p:spPr>
          <a:xfrm>
            <a:off x="0" y="0"/>
            <a:ext cx="63286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43E7276-69DD-49E8-9F5D-2233E59F5EC2}"/>
              </a:ext>
            </a:extLst>
          </p:cNvPr>
          <p:cNvSpPr txBox="1">
            <a:spLocks/>
          </p:cNvSpPr>
          <p:nvPr userDrawn="1"/>
        </p:nvSpPr>
        <p:spPr>
          <a:xfrm>
            <a:off x="288758" y="295735"/>
            <a:ext cx="4969041" cy="14368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Kam přidáváme kompost?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AD1FE367-F1D9-4407-B17A-D97C716B39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Záhony</a:t>
            </a:r>
          </a:p>
          <a:p>
            <a:r>
              <a:rPr lang="cs-CZ" dirty="0"/>
              <a:t>Stromy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6D7D79B8-4C20-4D0E-9669-3EF57D3C18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11" y="-1399623"/>
            <a:ext cx="5829475" cy="825762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66" y="6301906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737" r:id="rId3"/>
    <p:sldLayoutId id="2147483736" r:id="rId4"/>
    <p:sldLayoutId id="2147483649" r:id="rId5"/>
    <p:sldLayoutId id="2147483691" r:id="rId6"/>
    <p:sldLayoutId id="2147483719" r:id="rId7"/>
    <p:sldLayoutId id="2147483721" r:id="rId8"/>
    <p:sldLayoutId id="2147483692" r:id="rId9"/>
    <p:sldLayoutId id="2147483694" r:id="rId10"/>
    <p:sldLayoutId id="2147483720" r:id="rId11"/>
    <p:sldLayoutId id="2147483723" r:id="rId12"/>
    <p:sldLayoutId id="2147483693" r:id="rId13"/>
    <p:sldLayoutId id="2147483671" r:id="rId14"/>
    <p:sldLayoutId id="2147483673" r:id="rId15"/>
    <p:sldLayoutId id="2147483689" r:id="rId16"/>
    <p:sldLayoutId id="2147483674" r:id="rId17"/>
    <p:sldLayoutId id="2147483690" r:id="rId18"/>
    <p:sldLayoutId id="2147483675" r:id="rId19"/>
    <p:sldLayoutId id="2147483664" r:id="rId20"/>
    <p:sldLayoutId id="2147483667" r:id="rId21"/>
    <p:sldLayoutId id="2147483668" r:id="rId22"/>
    <p:sldLayoutId id="2147483650" r:id="rId23"/>
    <p:sldLayoutId id="2147483669" r:id="rId24"/>
    <p:sldLayoutId id="214748367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FA1A4-C991-4A49-A1C6-DD0A95EA9514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7EFAF-9ADD-47E3-8741-A575821A61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60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F93EE60-2FAE-4B12-B01E-B4F37D35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60662B-7F5B-4F73-BAC0-389384F97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E07F88-82CA-49BF-9898-1D681113C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BDAD6-3D8D-4660-B530-9AA73167B663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00E672-9B3B-4B56-98E0-FB0A1B5A8F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4D6646-FA0D-4DD9-8ACE-BB900528D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54E9F-7145-40DF-83C9-0270B9918D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485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F54902B-DFC9-4A5A-A238-3D40832CA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110C445-B244-40CD-9EBE-8C118FB93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0FFA45-7650-4011-89F7-17B09C6C6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4B72F-A5DA-4589-8AE4-7EACE2A44275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FE8909-4F71-4A9E-AA38-A817B51DD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7255B7-F1A7-4E32-B786-73E65A4DD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DDDD9-CCF7-4F43-BAB8-035F297552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1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odavdome.cz/kalkula&#269;ka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Pokyny pro pedagogy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3950" y="2165871"/>
            <a:ext cx="5687734" cy="529194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4800" dirty="0"/>
              <a:t>Dnes se podíváme na změny staveb a na změny, které můžeme naplánovat v zahradě. Kdo se zabývá návrhy domů? – Architekt. Pamatujete si na hodinu, kdy jsme navrhovali domy? Jak zobrazujeme plánek domu? </a:t>
            </a:r>
          </a:p>
          <a:p>
            <a:pPr marL="0" indent="0">
              <a:buNone/>
            </a:pPr>
            <a:r>
              <a:rPr lang="cs-CZ" sz="4800" b="1" dirty="0"/>
              <a:t>slide 4</a:t>
            </a:r>
            <a:r>
              <a:rPr lang="cs-CZ" sz="4800" dirty="0"/>
              <a:t>: Jako půdorys. Když chceme zvětšit prostor, co s domem nebo školní budovou můžeme udělat? </a:t>
            </a:r>
          </a:p>
          <a:p>
            <a:pPr marL="0" indent="0">
              <a:buNone/>
            </a:pPr>
            <a:r>
              <a:rPr lang="cs-CZ" sz="4800" b="1" dirty="0"/>
              <a:t>Slide 5-6</a:t>
            </a:r>
            <a:r>
              <a:rPr lang="cs-CZ" sz="4800" dirty="0"/>
              <a:t>: Přistavět patro nebo přístavbu. Jak to změní zahradu? Jaký vliv to má na zadržení vody v zahradě?</a:t>
            </a:r>
          </a:p>
          <a:p>
            <a:pPr marL="0" indent="0">
              <a:buNone/>
            </a:pPr>
            <a:r>
              <a:rPr lang="cs-CZ" sz="4800" b="1" dirty="0"/>
              <a:t>Slide 7</a:t>
            </a:r>
            <a:r>
              <a:rPr lang="cs-CZ" sz="4800" dirty="0"/>
              <a:t>: Co se děje vodou, která naprší na střechu? – Obvykle odejde okapem do kanalizace, kde se smíchá se splaškovou vodou ze záchodů a zatíží čistírnu odpadních vod. Dá se nějak využít? </a:t>
            </a:r>
          </a:p>
          <a:p>
            <a:pPr marL="0" indent="0">
              <a:buNone/>
            </a:pPr>
            <a:r>
              <a:rPr lang="cs-CZ" sz="4800" dirty="0"/>
              <a:t>Pamatujete si, co se dělá s vodou na dvorku muzea a na muzejní zahradě?</a:t>
            </a:r>
          </a:p>
          <a:p>
            <a:pPr marL="0" indent="0">
              <a:buNone/>
            </a:pPr>
            <a:r>
              <a:rPr lang="cs-CZ" sz="4800" b="1" dirty="0" err="1"/>
              <a:t>Slide</a:t>
            </a:r>
            <a:r>
              <a:rPr lang="cs-CZ" sz="4800" b="1" dirty="0"/>
              <a:t> č. 8</a:t>
            </a:r>
            <a:r>
              <a:rPr lang="cs-CZ" sz="4800" dirty="0"/>
              <a:t>: Co se děje s dešťovou vodou na muzejní  zahradě?  - klik - Voda se vsakuje pod zem, obohacuje podzemní vodu. Jak ji můžeme využít? – klik - Ze studny čerpáme vodu na splachování záchodů a na zalévání.</a:t>
            </a:r>
          </a:p>
          <a:p>
            <a:pPr marL="0" indent="0">
              <a:buNone/>
            </a:pPr>
            <a:r>
              <a:rPr lang="cs-CZ" sz="4800" dirty="0"/>
              <a:t>Jak je to u vás doma? – klik - objeví se nádrž na dešťovou vodu, ze které se může používat užitková voda na splachování a praní</a:t>
            </a:r>
          </a:p>
          <a:p>
            <a:pPr marL="0" indent="0">
              <a:buNone/>
            </a:pPr>
            <a:r>
              <a:rPr lang="cs-CZ" sz="4800" dirty="0"/>
              <a:t>Inspirovali jsme se u venkovských domů. Máte vy doma nebo na školní zahradě sudy na dešťovku?</a:t>
            </a:r>
          </a:p>
          <a:p>
            <a:pPr marL="0" indent="0">
              <a:buNone/>
            </a:pPr>
            <a:r>
              <a:rPr lang="cs-CZ" sz="4800" dirty="0"/>
              <a:t>Vezměte si PL s obrázkem staré zahrady. Zakreslete modrými šipkami, kudy se nosí, teče nebo vsakuje voda. Nezapomeňte na šipku, jak se vypařuje.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>
          <a:xfrm>
            <a:off x="6410324" y="2165872"/>
            <a:ext cx="4943475" cy="406714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1800" b="1" dirty="0" err="1"/>
              <a:t>Slide</a:t>
            </a:r>
            <a:r>
              <a:rPr lang="cs-CZ" sz="1800" b="1" dirty="0"/>
              <a:t> 9</a:t>
            </a:r>
            <a:r>
              <a:rPr lang="cs-CZ" sz="1800" dirty="0"/>
              <a:t>: Jak to bylo s vodou v zahradě u venkovských domů? Vrací se voda z domu na zahradu? Použitá voda např. po praní, sprchování nebo mytí nádobí se může nechat vsáknout v zahradě, pokud nepoužíváme čisticí prostředky, které se v přírodě nerozkládají. U starých chalup se tomu říkalo trativod – voda se nechá v zemi prostě „ztratit“. Dnes se takhle začíná tzv. šedá voda znovu využívat.</a:t>
            </a:r>
          </a:p>
          <a:p>
            <a:pPr marL="0" indent="0">
              <a:buNone/>
            </a:pPr>
            <a:r>
              <a:rPr lang="cs-CZ" sz="1800" dirty="0"/>
              <a:t>Voda se ze všech povrchů odpařuje a zase znovu prší na střechu domu, kde může být zachycena do nádrží. Tomu celému putování vody – dešti, odtoku, vsaku a vypařování – říkáme koloběh vody.</a:t>
            </a:r>
          </a:p>
          <a:p>
            <a:pPr marL="0" indent="0">
              <a:buNone/>
            </a:pPr>
            <a:r>
              <a:rPr lang="cs-CZ" sz="1700" b="1" dirty="0" err="1"/>
              <a:t>Slide</a:t>
            </a:r>
            <a:r>
              <a:rPr lang="cs-CZ" sz="1700" b="1" dirty="0"/>
              <a:t> 10-11</a:t>
            </a:r>
            <a:r>
              <a:rPr lang="cs-CZ" sz="1700" dirty="0"/>
              <a:t>: Odkud bereme úrodnou půdu? Vrací se na zahradu také zelenina, kterou si odneseme do domu? Kam můžeme odnést slupky, zbytky z vaření? – Zvířatům nebo na kompost. Co děláme s hnojem nebo kompostem? Spojte červenými šipkami místa v zahradě, kudy se dostanou živiny do kompostu a dál z kompostu do záhonu pro rostliny.</a:t>
            </a:r>
          </a:p>
          <a:p>
            <a:pPr marL="0" indent="0">
              <a:buNone/>
            </a:pPr>
            <a:r>
              <a:rPr lang="cs-CZ" sz="1700" b="1" dirty="0"/>
              <a:t>Slide 12</a:t>
            </a:r>
            <a:r>
              <a:rPr lang="cs-CZ" sz="1700" dirty="0"/>
              <a:t>: Voda i živiny putují a při tom se vracejí do zahrady. Říkáme tomu koloběh. Pamatujete, jak jsme běhali na dvorku a na školní zahradě, abychom si to předvedli?</a:t>
            </a:r>
          </a:p>
          <a:p>
            <a:pPr marL="0" indent="0">
              <a:buNone/>
            </a:pPr>
            <a:r>
              <a:rPr lang="cs-CZ" sz="1700" b="1" dirty="0" err="1"/>
              <a:t>Slide</a:t>
            </a:r>
            <a:r>
              <a:rPr lang="cs-CZ" sz="1700" b="1" dirty="0"/>
              <a:t> 13</a:t>
            </a:r>
            <a:r>
              <a:rPr lang="cs-CZ" sz="1700" dirty="0"/>
              <a:t>: Funguje koloběh i u moderních domů? Co u nich často chybí? – Kompostér, zvířata, nádrže na vodu.</a:t>
            </a:r>
          </a:p>
          <a:p>
            <a:pPr marL="0" indent="0">
              <a:buNone/>
            </a:pPr>
            <a:r>
              <a:rPr lang="cs-CZ" sz="1700" dirty="0"/>
              <a:t>Proč z této zahrady dešťová voda rychle odchází? – Odtéká kanálem a vypařuje se z vydlážděného povrchu.</a:t>
            </a:r>
          </a:p>
          <a:p>
            <a:pPr marL="0" indent="0">
              <a:buNone/>
            </a:pPr>
            <a:r>
              <a:rPr lang="cs-CZ" sz="1700" dirty="0"/>
              <a:t>Jak to vypadá na naší školní zahradě?</a:t>
            </a:r>
          </a:p>
          <a:p>
            <a:pPr marL="0" indent="0">
              <a:buNone/>
            </a:pPr>
            <a:r>
              <a:rPr lang="cs-CZ" sz="1700" b="1" dirty="0"/>
              <a:t>Slide 15</a:t>
            </a:r>
            <a:r>
              <a:rPr lang="cs-CZ" sz="1700" dirty="0"/>
              <a:t>:Pedagog rozdá pracovní listy se snímkem školní zahrady a rozstříhané geometrické tvary: kruh, trojúhelník, obdélník a barevné papíry na další vystřihování. </a:t>
            </a:r>
            <a:r>
              <a:rPr lang="cs-CZ" sz="1900" dirty="0"/>
              <a:t>Po kliknutí se ukáže správná pozice a šipky.</a:t>
            </a:r>
          </a:p>
          <a:p>
            <a:pPr marL="0" indent="0">
              <a:buNone/>
            </a:pPr>
            <a:endParaRPr lang="cs-CZ" sz="17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7844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3">
            <a:extLst>
              <a:ext uri="{FF2B5EF4-FFF2-40B4-BE49-F238E27FC236}">
                <a16:creationId xmlns:a16="http://schemas.microsoft.com/office/drawing/2014/main" id="{8DD10544-E220-470A-9E95-876F994E6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17" y="2339863"/>
            <a:ext cx="4936872" cy="3987508"/>
          </a:xfrm>
        </p:spPr>
        <p:txBody>
          <a:bodyPr/>
          <a:lstStyle/>
          <a:p>
            <a:pPr algn="ctr"/>
            <a:r>
              <a:rPr lang="cs-CZ" dirty="0"/>
              <a:t>Zbytky z kuchyně</a:t>
            </a:r>
          </a:p>
          <a:p>
            <a:pPr algn="ctr"/>
            <a:r>
              <a:rPr lang="cs-CZ" dirty="0"/>
              <a:t>Plevel ze záhonů</a:t>
            </a:r>
          </a:p>
          <a:p>
            <a:pPr algn="ctr"/>
            <a:r>
              <a:rPr lang="cs-CZ" dirty="0"/>
              <a:t>Posečená tráva</a:t>
            </a:r>
          </a:p>
          <a:p>
            <a:pPr algn="ctr"/>
            <a:r>
              <a:rPr lang="cs-CZ" dirty="0"/>
              <a:t>Hnůj a trus od zvířat</a:t>
            </a:r>
          </a:p>
          <a:p>
            <a:pPr algn="ctr"/>
            <a:r>
              <a:rPr lang="cs-CZ" dirty="0"/>
              <a:t>Shrabané listí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4">
            <a:extLst>
              <a:ext uri="{FF2B5EF4-FFF2-40B4-BE49-F238E27FC236}">
                <a16:creationId xmlns:a16="http://schemas.microsoft.com/office/drawing/2014/main" id="{D7B507C0-3952-48DE-BF26-F4A04A746C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cxnSp>
        <p:nvCxnSpPr>
          <p:cNvPr id="7" name="Spojnice: zakřivená 6">
            <a:extLst>
              <a:ext uri="{FF2B5EF4-FFF2-40B4-BE49-F238E27FC236}">
                <a16:creationId xmlns:a16="http://schemas.microsoft.com/office/drawing/2014/main" id="{16B9CF1A-463F-42F3-9FC5-A0970ED848B4}"/>
              </a:ext>
            </a:extLst>
          </p:cNvPr>
          <p:cNvCxnSpPr>
            <a:cxnSpLocks/>
          </p:cNvCxnSpPr>
          <p:nvPr/>
        </p:nvCxnSpPr>
        <p:spPr>
          <a:xfrm>
            <a:off x="2717191" y="4936087"/>
            <a:ext cx="3836922" cy="1327827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pojnice: zakřivená 13">
            <a:extLst>
              <a:ext uri="{FF2B5EF4-FFF2-40B4-BE49-F238E27FC236}">
                <a16:creationId xmlns:a16="http://schemas.microsoft.com/office/drawing/2014/main" id="{6DE5AF40-432E-4489-B70E-913CE72BD2D7}"/>
              </a:ext>
            </a:extLst>
          </p:cNvPr>
          <p:cNvCxnSpPr>
            <a:cxnSpLocks/>
          </p:cNvCxnSpPr>
          <p:nvPr/>
        </p:nvCxnSpPr>
        <p:spPr>
          <a:xfrm rot="16200000" flipV="1">
            <a:off x="7517793" y="5070267"/>
            <a:ext cx="1319582" cy="465412"/>
          </a:xfrm>
          <a:prstGeom prst="curved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pojnice: zakřivená 18">
            <a:extLst>
              <a:ext uri="{FF2B5EF4-FFF2-40B4-BE49-F238E27FC236}">
                <a16:creationId xmlns:a16="http://schemas.microsoft.com/office/drawing/2014/main" id="{654EC4B7-C473-46B8-B1F0-F2AE985B7D5D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73279" y="2631687"/>
            <a:ext cx="4435984" cy="1390347"/>
          </a:xfrm>
          <a:prstGeom prst="curvedConnector3">
            <a:avLst>
              <a:gd name="adj1" fmla="val 50000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Nadpis 1">
            <a:extLst>
              <a:ext uri="{FF2B5EF4-FFF2-40B4-BE49-F238E27FC236}">
                <a16:creationId xmlns:a16="http://schemas.microsoft.com/office/drawing/2014/main" id="{38AC91A8-53DA-470D-B96E-DF2910072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8" y="392072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Propojte cestu jídla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a úrodné půdy.</a:t>
            </a:r>
          </a:p>
        </p:txBody>
      </p:sp>
    </p:spTree>
    <p:extLst>
      <p:ext uri="{BB962C8B-B14F-4D97-AF65-F5344CB8AC3E}">
        <p14:creationId xmlns:p14="http://schemas.microsoft.com/office/powerpoint/2010/main" val="234500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2CA20F-37F8-4579-972D-07129FD1A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78" y="258949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cs-CZ" dirty="0">
                <a:solidFill>
                  <a:schemeClr val="bg1"/>
                </a:solidFill>
              </a:rPr>
            </a:b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Voda a živiny putují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a při tom se vrací </a:t>
            </a:r>
            <a:br>
              <a:rPr lang="cs-CZ" dirty="0">
                <a:solidFill>
                  <a:schemeClr val="bg1"/>
                </a:solidFill>
              </a:rPr>
            </a:br>
            <a:r>
              <a:rPr lang="cs-CZ" dirty="0">
                <a:solidFill>
                  <a:schemeClr val="bg1"/>
                </a:solidFill>
              </a:rPr>
              <a:t>do zahrady = koloběh</a:t>
            </a:r>
            <a:br>
              <a:rPr lang="cs-CZ" dirty="0"/>
            </a:br>
            <a:br>
              <a:rPr lang="cs-CZ" dirty="0">
                <a:solidFill>
                  <a:schemeClr val="bg1"/>
                </a:solidFill>
              </a:rPr>
            </a:b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4A56C52E-B7C9-4747-90DD-A975EC2876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Šipka: zahnutá dolů 5">
            <a:extLst>
              <a:ext uri="{FF2B5EF4-FFF2-40B4-BE49-F238E27FC236}">
                <a16:creationId xmlns:a16="http://schemas.microsoft.com/office/drawing/2014/main" id="{48342E00-E63E-4E4E-A607-14824195C5AB}"/>
              </a:ext>
            </a:extLst>
          </p:cNvPr>
          <p:cNvSpPr/>
          <p:nvPr/>
        </p:nvSpPr>
        <p:spPr>
          <a:xfrm>
            <a:off x="5196201" y="514692"/>
            <a:ext cx="2359918" cy="1067714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7" name="Šipka: zahnutá dolů 6">
            <a:extLst>
              <a:ext uri="{FF2B5EF4-FFF2-40B4-BE49-F238E27FC236}">
                <a16:creationId xmlns:a16="http://schemas.microsoft.com/office/drawing/2014/main" id="{E11BD5FD-9317-435A-B82A-C91C339CEEBC}"/>
              </a:ext>
            </a:extLst>
          </p:cNvPr>
          <p:cNvSpPr/>
          <p:nvPr/>
        </p:nvSpPr>
        <p:spPr>
          <a:xfrm rot="10800000">
            <a:off x="5146009" y="1904543"/>
            <a:ext cx="2359918" cy="1067714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Šipka: zahnutá dolů 8">
            <a:extLst>
              <a:ext uri="{FF2B5EF4-FFF2-40B4-BE49-F238E27FC236}">
                <a16:creationId xmlns:a16="http://schemas.microsoft.com/office/drawing/2014/main" id="{06C5ECC1-9CED-4B85-A1E2-356A62CA0016}"/>
              </a:ext>
            </a:extLst>
          </p:cNvPr>
          <p:cNvSpPr/>
          <p:nvPr/>
        </p:nvSpPr>
        <p:spPr>
          <a:xfrm rot="1567493">
            <a:off x="4774592" y="4470989"/>
            <a:ext cx="2414672" cy="1067715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Šipka: zahnutá dolů 9">
            <a:extLst>
              <a:ext uri="{FF2B5EF4-FFF2-40B4-BE49-F238E27FC236}">
                <a16:creationId xmlns:a16="http://schemas.microsoft.com/office/drawing/2014/main" id="{C6EC8E03-8E86-472B-A630-A1D5C0960304}"/>
              </a:ext>
            </a:extLst>
          </p:cNvPr>
          <p:cNvSpPr/>
          <p:nvPr/>
        </p:nvSpPr>
        <p:spPr>
          <a:xfrm rot="12416150">
            <a:off x="4127119" y="5493125"/>
            <a:ext cx="2359918" cy="1067714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Kudy odchází voda?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Najděte místa, kudy se voda ztrácí: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odteče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vypaří se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882" y="0"/>
            <a:ext cx="4941118" cy="68580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7625592" y="444617"/>
            <a:ext cx="911295" cy="3839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7343161" y="1989590"/>
            <a:ext cx="911295" cy="3839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 rot="16200000">
            <a:off x="9457776" y="1472800"/>
            <a:ext cx="911295" cy="3839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55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81724" y="1982820"/>
            <a:ext cx="4969041" cy="3987508"/>
          </a:xfrm>
        </p:spPr>
        <p:txBody>
          <a:bodyPr/>
          <a:lstStyle/>
          <a:p>
            <a:r>
              <a:rPr lang="cs-CZ" dirty="0"/>
              <a:t>Které plochy zachycují vodu?</a:t>
            </a:r>
          </a:p>
          <a:p>
            <a:r>
              <a:rPr lang="cs-CZ" dirty="0"/>
              <a:t>Přeneste na místo obdélníky: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Umístěte nádoby na dešťovou vodu.</a:t>
            </a:r>
          </a:p>
        </p:txBody>
      </p:sp>
      <p:sp>
        <p:nvSpPr>
          <p:cNvPr id="7" name="Obdélník 6"/>
          <p:cNvSpPr/>
          <p:nvPr/>
        </p:nvSpPr>
        <p:spPr>
          <a:xfrm rot="1551131">
            <a:off x="775009" y="3148439"/>
            <a:ext cx="596935" cy="1656271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 rot="1611168">
            <a:off x="2160076" y="3234911"/>
            <a:ext cx="1777042" cy="1483323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9" name="Ovál 8"/>
          <p:cNvSpPr/>
          <p:nvPr/>
        </p:nvSpPr>
        <p:spPr>
          <a:xfrm>
            <a:off x="1496150" y="5719311"/>
            <a:ext cx="207034" cy="2156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821070" y="5871711"/>
            <a:ext cx="207034" cy="2156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189120" y="6024111"/>
            <a:ext cx="207034" cy="21566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0" y="6495166"/>
            <a:ext cx="1275930" cy="4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0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614E-6 -1.11111E-6 L 0.41079 -0.2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9" y="-1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7887E-6 -1.11111E-6 L 0.351 0.15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44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0.00255 L 0.42733 -0.567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0" y="-28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597 L 0.40584 -0.299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0" y="-141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1203 L 0.50638 -0.21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0" y="-99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20350" y="3589361"/>
            <a:ext cx="10938599" cy="1405719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Dům a zahradu propojuje </a:t>
            </a:r>
          </a:p>
          <a:p>
            <a:r>
              <a:rPr lang="cs-CZ" dirty="0"/>
              <a:t>koloběh vody a živin/jídla.</a:t>
            </a:r>
          </a:p>
        </p:txBody>
      </p:sp>
    </p:spTree>
    <p:extLst>
      <p:ext uri="{BB962C8B-B14F-4D97-AF65-F5344CB8AC3E}">
        <p14:creationId xmlns:p14="http://schemas.microsoft.com/office/powerpoint/2010/main" val="2350876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Koloběh vody a živin v zahradě</a:t>
            </a:r>
            <a:br>
              <a:rPr lang="cs-CZ" dirty="0"/>
            </a:br>
            <a:r>
              <a:rPr lang="cs-CZ" dirty="0"/>
              <a:t>Další zdroje a odkazy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2165872"/>
            <a:ext cx="6558887" cy="3796778"/>
          </a:xfrm>
        </p:spPr>
        <p:txBody>
          <a:bodyPr/>
          <a:lstStyle/>
          <a:p>
            <a:r>
              <a:rPr lang="cs-CZ" dirty="0"/>
              <a:t>Jak využít dešťovou vodu:</a:t>
            </a:r>
          </a:p>
          <a:p>
            <a:r>
              <a:rPr lang="cs-CZ" u="sng" dirty="0">
                <a:hlinkClick r:id="rId2"/>
              </a:rPr>
              <a:t>https://www</a:t>
            </a:r>
            <a:r>
              <a:rPr lang="cs-CZ" dirty="0">
                <a:hlinkClick r:id="rId2"/>
              </a:rPr>
              <a:t>.vodavdome.cz/kalkulačka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54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1586955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cs-CZ" sz="8000" dirty="0">
                <a:solidFill>
                  <a:schemeClr val="bg1"/>
                </a:solidFill>
                <a:latin typeface="+mj-lt"/>
              </a:rPr>
              <a:t>Tvoříme a prožíváme!</a:t>
            </a:r>
          </a:p>
        </p:txBody>
      </p:sp>
    </p:spTree>
    <p:extLst>
      <p:ext uri="{BB962C8B-B14F-4D97-AF65-F5344CB8AC3E}">
        <p14:creationId xmlns:p14="http://schemas.microsoft.com/office/powerpoint/2010/main" val="324475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82011" y="1875227"/>
            <a:ext cx="6605901" cy="854326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Zahrada dříve a nyní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82011" y="3238336"/>
            <a:ext cx="11655188" cy="968990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Dům a zahradu propojuje koloběh vody a živin/jídla.</a:t>
            </a:r>
          </a:p>
        </p:txBody>
      </p:sp>
    </p:spTree>
    <p:extLst>
      <p:ext uri="{BB962C8B-B14F-4D97-AF65-F5344CB8AC3E}">
        <p14:creationId xmlns:p14="http://schemas.microsoft.com/office/powerpoint/2010/main" val="412171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můžeme získat víc prostoru v domě? </a:t>
            </a:r>
            <a:br>
              <a:rPr lang="cs-CZ" dirty="0"/>
            </a:br>
            <a:r>
              <a:rPr lang="cs-CZ" dirty="0"/>
              <a:t>A co to znamená </a:t>
            </a:r>
            <a:r>
              <a:rPr lang="cs-CZ"/>
              <a:t>pro zahradu?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60" y="2122884"/>
            <a:ext cx="7960743" cy="3884882"/>
          </a:xfrm>
        </p:spPr>
      </p:pic>
    </p:spTree>
    <p:extLst>
      <p:ext uri="{BB962C8B-B14F-4D97-AF65-F5344CB8AC3E}">
        <p14:creationId xmlns:p14="http://schemas.microsoft.com/office/powerpoint/2010/main" val="2691306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8C2C526-5B11-4CEC-9E6A-E96F0E729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826" t="29546" r="21406" b="9685"/>
          <a:stretch/>
        </p:blipFill>
        <p:spPr>
          <a:xfrm>
            <a:off x="2249899" y="2102703"/>
            <a:ext cx="7127183" cy="4009041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746" y="618564"/>
            <a:ext cx="6140315" cy="815205"/>
          </a:xfrm>
        </p:spPr>
        <p:txBody>
          <a:bodyPr/>
          <a:lstStyle/>
          <a:p>
            <a:r>
              <a:rPr lang="cs-CZ" dirty="0"/>
              <a:t>Přistavit patro nebo dvě?</a:t>
            </a:r>
          </a:p>
        </p:txBody>
      </p:sp>
    </p:spTree>
    <p:extLst>
      <p:ext uri="{BB962C8B-B14F-4D97-AF65-F5344CB8AC3E}">
        <p14:creationId xmlns:p14="http://schemas.microsoft.com/office/powerpoint/2010/main" val="182067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02" y="699247"/>
            <a:ext cx="11844067" cy="815205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PŘÍSTAVBA = NOVÁ STŘECHA: </a:t>
            </a:r>
            <a:br>
              <a:rPr lang="cs-CZ" dirty="0"/>
            </a:br>
            <a:r>
              <a:rPr lang="cs-CZ" dirty="0"/>
              <a:t>Co to znamená pro vodu v zahradě?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750F8-279A-4EB9-834D-7EE3A0BC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FBAE26-2B06-4817-9BBC-F8FD01C78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4" t="29954" r="25172" b="12203"/>
          <a:stretch/>
        </p:blipFill>
        <p:spPr>
          <a:xfrm>
            <a:off x="2450659" y="2103062"/>
            <a:ext cx="7132529" cy="401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6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6" y="506405"/>
            <a:ext cx="10415294" cy="81520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VODA: Vsákne se, odpaří, nebo zachytí?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750F8-279A-4EB9-834D-7EE3A0BC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FBAE26-2B06-4817-9BBC-F8FD01C789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0" t="30168" r="23674" b="11696"/>
          <a:stretch/>
        </p:blipFill>
        <p:spPr>
          <a:xfrm>
            <a:off x="2454407" y="2103117"/>
            <a:ext cx="7130332" cy="4010812"/>
          </a:xfrm>
          <a:prstGeom prst="rect">
            <a:avLst/>
          </a:prstGeom>
        </p:spPr>
      </p:pic>
      <p:sp>
        <p:nvSpPr>
          <p:cNvPr id="7" name="Slza 6">
            <a:extLst>
              <a:ext uri="{FF2B5EF4-FFF2-40B4-BE49-F238E27FC236}">
                <a16:creationId xmlns:a16="http://schemas.microsoft.com/office/drawing/2014/main" id="{CF2C43C3-A224-4946-B093-B6C137205B31}"/>
              </a:ext>
            </a:extLst>
          </p:cNvPr>
          <p:cNvSpPr/>
          <p:nvPr/>
        </p:nvSpPr>
        <p:spPr>
          <a:xfrm rot="18949435">
            <a:off x="4979748" y="2766267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Slza 7">
            <a:extLst>
              <a:ext uri="{FF2B5EF4-FFF2-40B4-BE49-F238E27FC236}">
                <a16:creationId xmlns:a16="http://schemas.microsoft.com/office/drawing/2014/main" id="{5B2383EA-C363-43E9-9A8D-3C87B0C646E4}"/>
              </a:ext>
            </a:extLst>
          </p:cNvPr>
          <p:cNvSpPr/>
          <p:nvPr/>
        </p:nvSpPr>
        <p:spPr>
          <a:xfrm rot="18949435">
            <a:off x="5948639" y="2583335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Slza 8">
            <a:extLst>
              <a:ext uri="{FF2B5EF4-FFF2-40B4-BE49-F238E27FC236}">
                <a16:creationId xmlns:a16="http://schemas.microsoft.com/office/drawing/2014/main" id="{15396EF7-78E6-4D6B-97CD-A7FE05AE742F}"/>
              </a:ext>
            </a:extLst>
          </p:cNvPr>
          <p:cNvSpPr/>
          <p:nvPr/>
        </p:nvSpPr>
        <p:spPr>
          <a:xfrm rot="18949435">
            <a:off x="4153964" y="4123600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Slza 9">
            <a:extLst>
              <a:ext uri="{FF2B5EF4-FFF2-40B4-BE49-F238E27FC236}">
                <a16:creationId xmlns:a16="http://schemas.microsoft.com/office/drawing/2014/main" id="{EE120E5A-8DA7-43B6-8024-0FA57B0DFE9B}"/>
              </a:ext>
            </a:extLst>
          </p:cNvPr>
          <p:cNvSpPr/>
          <p:nvPr/>
        </p:nvSpPr>
        <p:spPr>
          <a:xfrm rot="18949435">
            <a:off x="4158778" y="3009926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Slza 10">
            <a:extLst>
              <a:ext uri="{FF2B5EF4-FFF2-40B4-BE49-F238E27FC236}">
                <a16:creationId xmlns:a16="http://schemas.microsoft.com/office/drawing/2014/main" id="{8A1F6448-5689-496C-98CF-D7FD0C509199}"/>
              </a:ext>
            </a:extLst>
          </p:cNvPr>
          <p:cNvSpPr/>
          <p:nvPr/>
        </p:nvSpPr>
        <p:spPr>
          <a:xfrm rot="18949435">
            <a:off x="3700319" y="3552372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325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1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1" decel="2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  <p:bldP spid="9" grpId="0" build="allAtOnce" animBg="1"/>
      <p:bldP spid="10" grpId="0" build="allAtOnce" animBg="1"/>
      <p:bldP spid="11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Voda v muzejní zahradě se vsakuje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>
          <a:xfrm>
            <a:off x="6880108" y="2140705"/>
            <a:ext cx="4943475" cy="3796778"/>
          </a:xfrm>
        </p:spPr>
        <p:txBody>
          <a:bodyPr/>
          <a:lstStyle/>
          <a:p>
            <a:r>
              <a:rPr lang="cs-CZ" dirty="0"/>
              <a:t>Co se děje s dešťovou vodou?</a:t>
            </a:r>
          </a:p>
          <a:p>
            <a:r>
              <a:rPr lang="cs-CZ" dirty="0"/>
              <a:t>Jak využíváme podzemní vodu?</a:t>
            </a:r>
          </a:p>
          <a:p>
            <a:r>
              <a:rPr lang="cs-CZ" dirty="0"/>
              <a:t>Jak je to u vás doma?</a:t>
            </a:r>
          </a:p>
          <a:p>
            <a:r>
              <a:rPr lang="cs-CZ" dirty="0"/>
              <a:t>Jak je to na školní zahradě?</a:t>
            </a:r>
          </a:p>
          <a:p>
            <a:r>
              <a:rPr lang="cs-CZ" dirty="0"/>
              <a:t>Jak to bylo na zahradách dříve? 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2708" r="2708" b="3551"/>
          <a:stretch/>
        </p:blipFill>
        <p:spPr>
          <a:xfrm>
            <a:off x="2396128" y="2129039"/>
            <a:ext cx="4495917" cy="3959148"/>
          </a:xfrm>
        </p:spPr>
      </p:pic>
      <p:sp>
        <p:nvSpPr>
          <p:cNvPr id="5" name="Obdélník 4"/>
          <p:cNvSpPr/>
          <p:nvPr/>
        </p:nvSpPr>
        <p:spPr>
          <a:xfrm>
            <a:off x="2399252" y="3909270"/>
            <a:ext cx="4278386" cy="2122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3590488" y="3909270"/>
            <a:ext cx="1904301" cy="79695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nádrž na dešťovou vodu</a:t>
            </a:r>
          </a:p>
        </p:txBody>
      </p:sp>
    </p:spTree>
    <p:extLst>
      <p:ext uri="{BB962C8B-B14F-4D97-AF65-F5344CB8AC3E}">
        <p14:creationId xmlns:p14="http://schemas.microsoft.com/office/powerpoint/2010/main" val="12306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" y="2577031"/>
            <a:ext cx="5981854" cy="34603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862" y="-698500"/>
            <a:ext cx="5444171" cy="7717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dnadpis 4">
            <a:extLst>
              <a:ext uri="{FF2B5EF4-FFF2-40B4-BE49-F238E27FC236}">
                <a16:creationId xmlns:a16="http://schemas.microsoft.com/office/drawing/2014/main" id="{DD0171C8-F2CD-4592-AFEE-63EED9649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775" y="1310688"/>
            <a:ext cx="4969041" cy="3987508"/>
          </a:xfrm>
        </p:spPr>
        <p:txBody>
          <a:bodyPr/>
          <a:lstStyle/>
          <a:p>
            <a:r>
              <a:rPr lang="cs-CZ" dirty="0"/>
              <a:t>Kam se vsakuje?</a:t>
            </a:r>
          </a:p>
          <a:p>
            <a:r>
              <a:rPr lang="cs-CZ" dirty="0"/>
              <a:t>Kde ji využíváme?</a:t>
            </a:r>
          </a:p>
        </p:txBody>
      </p:sp>
      <p:cxnSp>
        <p:nvCxnSpPr>
          <p:cNvPr id="6" name="Spojnice: zakřivená 5">
            <a:extLst>
              <a:ext uri="{FF2B5EF4-FFF2-40B4-BE49-F238E27FC236}">
                <a16:creationId xmlns:a16="http://schemas.microsoft.com/office/drawing/2014/main" id="{AEACFA6D-8570-4985-AF09-C5E40BCB5410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20714" y="2914435"/>
            <a:ext cx="5281034" cy="2785508"/>
          </a:xfrm>
          <a:prstGeom prst="curvedConnector3">
            <a:avLst>
              <a:gd name="adj1" fmla="val 32996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pojnice: zakřivená 8">
            <a:extLst>
              <a:ext uri="{FF2B5EF4-FFF2-40B4-BE49-F238E27FC236}">
                <a16:creationId xmlns:a16="http://schemas.microsoft.com/office/drawing/2014/main" id="{F42D864F-D2AF-40B7-8877-6AB7348BFAF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07061" y="746047"/>
            <a:ext cx="4525731" cy="3033637"/>
          </a:xfrm>
          <a:prstGeom prst="curvedConnector3">
            <a:avLst>
              <a:gd name="adj1" fmla="val 83005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817171B-E3D6-4C57-B4F5-BB6D15FB1E8C}"/>
              </a:ext>
            </a:extLst>
          </p:cNvPr>
          <p:cNvCxnSpPr>
            <a:cxnSpLocks/>
          </p:cNvCxnSpPr>
          <p:nvPr/>
        </p:nvCxnSpPr>
        <p:spPr>
          <a:xfrm>
            <a:off x="9176853" y="2825332"/>
            <a:ext cx="87607" cy="56397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78D132D-5152-4843-BC08-3FADCEB0136A}"/>
              </a:ext>
            </a:extLst>
          </p:cNvPr>
          <p:cNvCxnSpPr>
            <a:cxnSpLocks/>
          </p:cNvCxnSpPr>
          <p:nvPr/>
        </p:nvCxnSpPr>
        <p:spPr>
          <a:xfrm flipH="1">
            <a:off x="9340541" y="492338"/>
            <a:ext cx="152637" cy="224402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AFE20CD7-A941-440E-A32E-6014FDCB8CAE}"/>
              </a:ext>
            </a:extLst>
          </p:cNvPr>
          <p:cNvCxnSpPr>
            <a:cxnSpLocks/>
          </p:cNvCxnSpPr>
          <p:nvPr/>
        </p:nvCxnSpPr>
        <p:spPr>
          <a:xfrm>
            <a:off x="9263859" y="2825332"/>
            <a:ext cx="1948426" cy="215185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A72C35EA-F1F5-4133-90A5-815B3EE18470}"/>
              </a:ext>
            </a:extLst>
          </p:cNvPr>
          <p:cNvCxnSpPr>
            <a:cxnSpLocks/>
          </p:cNvCxnSpPr>
          <p:nvPr/>
        </p:nvCxnSpPr>
        <p:spPr>
          <a:xfrm>
            <a:off x="9927480" y="665267"/>
            <a:ext cx="487315" cy="42160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Slza 25">
            <a:extLst>
              <a:ext uri="{FF2B5EF4-FFF2-40B4-BE49-F238E27FC236}">
                <a16:creationId xmlns:a16="http://schemas.microsoft.com/office/drawing/2014/main" id="{6F44449B-0829-47FC-B464-ED0F1529E5FF}"/>
              </a:ext>
            </a:extLst>
          </p:cNvPr>
          <p:cNvSpPr/>
          <p:nvPr/>
        </p:nvSpPr>
        <p:spPr>
          <a:xfrm rot="18949435">
            <a:off x="10462658" y="1370028"/>
            <a:ext cx="270614" cy="247185"/>
          </a:xfrm>
          <a:prstGeom prst="teardrop">
            <a:avLst>
              <a:gd name="adj" fmla="val 131193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A72C35EA-F1F5-4133-90A5-815B3EE18470}"/>
              </a:ext>
            </a:extLst>
          </p:cNvPr>
          <p:cNvCxnSpPr>
            <a:cxnSpLocks/>
          </p:cNvCxnSpPr>
          <p:nvPr/>
        </p:nvCxnSpPr>
        <p:spPr>
          <a:xfrm flipV="1">
            <a:off x="10890910" y="0"/>
            <a:ext cx="0" cy="177509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454855" y="168057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Voda v zahradě</a:t>
            </a:r>
          </a:p>
        </p:txBody>
      </p:sp>
    </p:spTree>
    <p:extLst>
      <p:ext uri="{BB962C8B-B14F-4D97-AF65-F5344CB8AC3E}">
        <p14:creationId xmlns:p14="http://schemas.microsoft.com/office/powerpoint/2010/main" val="185967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Šablona HO_19-04-03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3_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1430</TotalTime>
  <Words>205</Words>
  <Application>Microsoft Office PowerPoint</Application>
  <PresentationFormat>Širokoúhlá obrazovka</PresentationFormat>
  <Paragraphs>59</Paragraphs>
  <Slides>16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Franklin Gothic Book</vt:lpstr>
      <vt:lpstr>Franklin Gothic Medium</vt:lpstr>
      <vt:lpstr>Šablona HO_19-04-03</vt:lpstr>
      <vt:lpstr>3_Vlastní návrh</vt:lpstr>
      <vt:lpstr>2_Vlastní návrh</vt:lpstr>
      <vt:lpstr>1_Vlastní návrh</vt:lpstr>
      <vt:lpstr>Vlastní návrh</vt:lpstr>
      <vt:lpstr>Pokyny pro pedagogy</vt:lpstr>
      <vt:lpstr>Prezentace aplikace PowerPoint</vt:lpstr>
      <vt:lpstr>Prezentace aplikace PowerPoint</vt:lpstr>
      <vt:lpstr>Jak můžeme získat víc prostoru v domě?  A co to znamená pro zahradu?</vt:lpstr>
      <vt:lpstr>Přistavit patro nebo dvě?</vt:lpstr>
      <vt:lpstr>PŘÍSTAVBA = NOVÁ STŘECHA:  Co to znamená pro vodu v zahradě? </vt:lpstr>
      <vt:lpstr>VODA: Vsákne se, odpaří, nebo zachytí?</vt:lpstr>
      <vt:lpstr>Voda v muzejní zahradě se vsakuje</vt:lpstr>
      <vt:lpstr>Voda v zahradě</vt:lpstr>
      <vt:lpstr>Prezentace aplikace PowerPoint</vt:lpstr>
      <vt:lpstr>Propojte cestu jídla  a úrodné půdy.</vt:lpstr>
      <vt:lpstr>  Voda a živiny putují  a při tom se vrací  do zahrady = koloběh  </vt:lpstr>
      <vt:lpstr>Kudy odchází voda? </vt:lpstr>
      <vt:lpstr>Prezentace aplikace PowerPoint</vt:lpstr>
      <vt:lpstr>Prezentace aplikace PowerPoint</vt:lpstr>
      <vt:lpstr>Koloběh vody a živin v zahradě Další zdroje a odkazy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Markéta</cp:lastModifiedBy>
  <cp:revision>93</cp:revision>
  <dcterms:created xsi:type="dcterms:W3CDTF">2019-05-13T13:34:22Z</dcterms:created>
  <dcterms:modified xsi:type="dcterms:W3CDTF">2019-08-05T08:59:55Z</dcterms:modified>
</cp:coreProperties>
</file>